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609" r:id="rId2"/>
    <p:sldId id="608" r:id="rId3"/>
    <p:sldId id="613" r:id="rId4"/>
    <p:sldId id="610" r:id="rId5"/>
    <p:sldId id="614" r:id="rId6"/>
    <p:sldId id="548" r:id="rId7"/>
    <p:sldId id="515" r:id="rId8"/>
    <p:sldId id="587" r:id="rId9"/>
    <p:sldId id="550" r:id="rId10"/>
    <p:sldId id="446" r:id="rId11"/>
    <p:sldId id="585" r:id="rId12"/>
    <p:sldId id="586" r:id="rId13"/>
    <p:sldId id="486" r:id="rId14"/>
    <p:sldId id="602" r:id="rId15"/>
    <p:sldId id="611" r:id="rId16"/>
    <p:sldId id="601" r:id="rId17"/>
    <p:sldId id="482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3D4C77"/>
    <a:srgbClr val="2D3756"/>
    <a:srgbClr val="4855A7"/>
    <a:srgbClr val="344168"/>
    <a:srgbClr val="38467B"/>
    <a:srgbClr val="36445D"/>
    <a:srgbClr val="6AFF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6" autoAdjust="0"/>
    <p:restoredTop sz="82635" autoAdjust="0"/>
  </p:normalViewPr>
  <p:slideViewPr>
    <p:cSldViewPr snapToGrid="0">
      <p:cViewPr varScale="1">
        <p:scale>
          <a:sx n="120" d="100"/>
          <a:sy n="120" d="100"/>
        </p:scale>
        <p:origin x="15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260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12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2A9539F0-7132-40E1-97F1-DB43DB42A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91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15EDA6-100B-4358-B925-C73DF03764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99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4828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83720-0DAD-4268-AEDA-7B298C74EAD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5A004BCC-B3BA-4C07-930B-EC03A4E00E80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11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3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26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14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7223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15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452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2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364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3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46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4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448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5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355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6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2071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CEA5D-3DC4-4ECA-B0F7-CE84DA3CA49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7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80983F6D-37F4-4F26-884F-0ED6C0FF4C61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8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616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28C9B09-B5F7-EC4C-98C5-10C947D36C42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913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D4903A-E10D-429A-AF71-1F359004CA3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1A3459C7-62B3-4A64-A15A-CC722DD0CDA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10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2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C0DBB-A97D-428E-8B8A-3F03DEB04B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7838B-49B9-49AF-B8E0-BA011D891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85D08-8EFD-4ACD-A0E6-A1832E946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20BA7-39FF-4EE3-81B3-4378A6B87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B74B6-E911-4AB1-907E-24E8D2D77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30FD6-BE27-4699-9DB8-E80954137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D63FC-4FB1-429F-9FAE-8F27C9B7B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8C92E-932E-4996-9B61-6ABBB73A6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40E36-B051-48BC-AE76-ACEA7DD9B0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D23EA-C466-4AC9-962F-965D3047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F2851-17E0-4B17-8D3D-632C6DD66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6A8427E5-2C4C-4F2B-8230-E1F1AE63F2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49288" y="328613"/>
            <a:ext cx="8220075" cy="6617731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4000" dirty="0">
              <a:solidFill>
                <a:srgbClr val="FF9933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dirty="0"/>
              <a:t>No unique ICD Code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dirty="0"/>
              <a:t>How to identify the cohort?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dirty="0"/>
              <a:t>Track in the clinic (Dr. Kenna’s Approach)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dirty="0"/>
              <a:t>Text Mining Radiology Reports (CHOP Approach)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dirty="0"/>
              <a:t>Radiology Reports are ‘Semi-Structured’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dirty="0"/>
              <a:t>Organization is stereotyped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dirty="0"/>
              <a:t>Language is idiosyncratic for each clinician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n-US" dirty="0"/>
              <a:t>(Some believe verbosity is elegant ;-)</a:t>
            </a:r>
          </a:p>
          <a:p>
            <a:pPr marL="171450" indent="-171450" eaLnBrk="1" hangingPunct="1">
              <a:lnSpc>
                <a:spcPct val="120000"/>
              </a:lnSpc>
              <a:buFontTx/>
              <a:buNone/>
              <a:defRPr/>
            </a:pPr>
            <a:endParaRPr lang="en-US" sz="4000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b="1" dirty="0"/>
              <a:t>Identifying an EVA Cohort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2678828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b="1"/>
              <a:t>Scope of AudGenDB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61962" y="1062038"/>
            <a:ext cx="8220075" cy="5341937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700" dirty="0">
              <a:solidFill>
                <a:srgbClr val="FF9933"/>
              </a:solidFill>
            </a:endParaRPr>
          </a:p>
          <a:p>
            <a:pPr eaLnBrk="1" hangingPunct="1">
              <a:defRPr/>
            </a:pPr>
            <a:r>
              <a:rPr lang="en-US" sz="2800" dirty="0"/>
              <a:t>Web-based, relational database</a:t>
            </a:r>
          </a:p>
          <a:p>
            <a:pPr eaLnBrk="1" hangingPunct="1">
              <a:defRPr/>
            </a:pPr>
            <a:r>
              <a:rPr lang="en-US" sz="2800" dirty="0"/>
              <a:t>Extracts data from the electronic medical record - Audiologic, otologic, radiologic, genetic 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FFFF00"/>
                </a:solidFill>
              </a:rPr>
              <a:t>All patients who have undergone audiologic testing at CHOP from 2006-</a:t>
            </a:r>
            <a:r>
              <a:rPr lang="en-US" sz="2800" dirty="0">
                <a:solidFill>
                  <a:srgbClr val="FF9933"/>
                </a:solidFill>
              </a:rPr>
              <a:t>Present</a:t>
            </a:r>
            <a:r>
              <a:rPr lang="en-US" sz="2800" dirty="0">
                <a:solidFill>
                  <a:srgbClr val="FFFF00"/>
                </a:solidFill>
              </a:rPr>
              <a:t>. </a:t>
            </a:r>
          </a:p>
          <a:p>
            <a:pPr eaLnBrk="1" hangingPunct="1">
              <a:defRPr/>
            </a:pPr>
            <a:r>
              <a:rPr lang="en-US" sz="2800" dirty="0">
                <a:solidFill>
                  <a:srgbClr val="FFFF00"/>
                </a:solidFill>
              </a:rPr>
              <a:t>Audiology patients from Vanderbilt University and Boston Children’s Hospital 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9933"/>
                </a:solidFill>
              </a:rPr>
              <a:t>~175K children total  </a:t>
            </a:r>
          </a:p>
          <a:p>
            <a:pPr eaLnBrk="1" hangingPunct="1">
              <a:defRPr/>
            </a:pPr>
            <a:r>
              <a:rPr lang="en-US" sz="2800" dirty="0"/>
              <a:t>Intuitive, web-based interface.</a:t>
            </a:r>
          </a:p>
          <a:p>
            <a:pPr eaLnBrk="1" hangingPunct="1">
              <a:defRPr/>
            </a:pPr>
            <a:r>
              <a:rPr lang="en-US" sz="2800" dirty="0" err="1"/>
              <a:t>Anonymized</a:t>
            </a:r>
            <a:r>
              <a:rPr lang="en-US" sz="2800" dirty="0"/>
              <a:t> patient information.</a:t>
            </a:r>
          </a:p>
          <a:p>
            <a:pPr eaLnBrk="1" hangingPunct="1">
              <a:defRPr/>
            </a:pPr>
            <a:r>
              <a:rPr lang="en-US" sz="2800" dirty="0"/>
              <a:t>Automatic data refresh pipeline 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  	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endParaRPr lang="en-US" sz="1800" dirty="0"/>
          </a:p>
          <a:p>
            <a:pPr marL="171450" indent="-171450" eaLnBrk="1" hangingPunct="1">
              <a:buFontTx/>
              <a:buNone/>
              <a:defRPr/>
            </a:pPr>
            <a:endParaRPr lang="en-US" sz="1400" dirty="0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ChangeArrowheads="1"/>
          </p:cNvSpPr>
          <p:nvPr/>
        </p:nvSpPr>
        <p:spPr bwMode="auto">
          <a:xfrm>
            <a:off x="0" y="5525294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0" dirty="0">
                <a:solidFill>
                  <a:srgbClr val="C2E6E3"/>
                </a:solidFill>
                <a:ea typeface="ＭＳ Ｐゴシック"/>
                <a:cs typeface="ＭＳ Ｐゴシック"/>
              </a:rPr>
              <a:t>Color Scheme: CHOP Blue, Harvard (BCH) Crimson, </a:t>
            </a:r>
          </a:p>
          <a:p>
            <a:pPr algn="ctr" eaLnBrk="0" hangingPunct="0"/>
            <a:r>
              <a:rPr lang="en-US" sz="2000" b="0" dirty="0">
                <a:solidFill>
                  <a:srgbClr val="C2E6E3"/>
                </a:solidFill>
                <a:ea typeface="ＭＳ Ｐゴシック"/>
                <a:cs typeface="ＭＳ Ｐゴシック"/>
              </a:rPr>
              <a:t>and Vanderbilt Commodore Gold. 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b="1" dirty="0"/>
              <a:t>Importing Data From Partners</a:t>
            </a:r>
            <a:endParaRPr lang="en-US" dirty="0"/>
          </a:p>
        </p:txBody>
      </p:sp>
      <p:pic>
        <p:nvPicPr>
          <p:cNvPr id="819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C67A9-24E9-D748-BD7C-EB28E884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901" b="26965"/>
          <a:stretch/>
        </p:blipFill>
        <p:spPr>
          <a:xfrm>
            <a:off x="328550" y="2210893"/>
            <a:ext cx="8534400" cy="28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00034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F593-5D40-D349-B550-9848AACC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Summary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B6B37C-F74B-4440-947E-0EC5B0891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45" y="1543792"/>
            <a:ext cx="8580291" cy="4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sz="3600" b="1" dirty="0"/>
              <a:t>Data Science – Machine Learning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04825" y="1181100"/>
            <a:ext cx="8220075" cy="5349875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400" dirty="0">
              <a:solidFill>
                <a:srgbClr val="FF9933"/>
              </a:solidFill>
            </a:endParaRPr>
          </a:p>
          <a:p>
            <a:pPr eaLnBrk="1" hangingPunct="1">
              <a:defRPr/>
            </a:pPr>
            <a:r>
              <a:rPr lang="en-US" sz="2800" dirty="0" err="1"/>
              <a:t>AudGenDB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6AFF7A"/>
                </a:solidFill>
              </a:rPr>
              <a:t>Advantage</a:t>
            </a:r>
            <a:r>
              <a:rPr lang="en-US" sz="2800" dirty="0"/>
              <a:t> – Massive Amounts of Data</a:t>
            </a:r>
          </a:p>
          <a:p>
            <a:pPr eaLnBrk="1" hangingPunct="1">
              <a:defRPr/>
            </a:pPr>
            <a:r>
              <a:rPr lang="en-US" sz="2800" dirty="0" err="1"/>
              <a:t>AudGenDB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9933"/>
                </a:solidFill>
              </a:rPr>
              <a:t>Disadvantage</a:t>
            </a:r>
            <a:r>
              <a:rPr lang="en-US" sz="2800" dirty="0"/>
              <a:t> – Massive Amounts of Data</a:t>
            </a:r>
          </a:p>
          <a:p>
            <a:pPr eaLnBrk="1" hangingPunct="1">
              <a:defRPr/>
            </a:pPr>
            <a:r>
              <a:rPr lang="en-US" sz="2800" dirty="0"/>
              <a:t>Difference: Structured vs. Unstructured Data</a:t>
            </a:r>
          </a:p>
          <a:p>
            <a:pPr eaLnBrk="1" hangingPunct="1">
              <a:defRPr/>
            </a:pPr>
            <a:r>
              <a:rPr lang="en-US" sz="2800" dirty="0"/>
              <a:t>Unfortunately, Much Unstructured Clinical Data</a:t>
            </a:r>
          </a:p>
          <a:p>
            <a:pPr eaLnBrk="1" hangingPunct="1">
              <a:defRPr/>
            </a:pPr>
            <a:r>
              <a:rPr lang="en-US" sz="2800" dirty="0"/>
              <a:t>How Do We Sort Out Unstructured Data?</a:t>
            </a:r>
          </a:p>
          <a:p>
            <a:pPr lvl="1" eaLnBrk="1" hangingPunct="1">
              <a:defRPr/>
            </a:pPr>
            <a:r>
              <a:rPr lang="en-US" dirty="0"/>
              <a:t> Manual </a:t>
            </a:r>
            <a:r>
              <a:rPr lang="en-US" dirty="0" err="1"/>
              <a:t>Curation</a:t>
            </a:r>
            <a:r>
              <a:rPr lang="en-US" dirty="0"/>
              <a:t> – Time &amp; Labor Intensive</a:t>
            </a:r>
          </a:p>
          <a:p>
            <a:pPr lvl="1" eaLnBrk="1" hangingPunct="1">
              <a:defRPr/>
            </a:pPr>
            <a:r>
              <a:rPr lang="en-US" dirty="0"/>
              <a:t> Machine Learning – Accuracy? </a:t>
            </a:r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6409622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sz="4000" dirty="0"/>
              <a:t>Progressive Hearing Loss: Background</a:t>
            </a:r>
            <a:endParaRPr lang="en-US" sz="4000" b="1" dirty="0"/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B08FDBCE-D578-B949-BA0D-16810212D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06450"/>
            <a:ext cx="8220075" cy="55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171450" indent="-171450" eaLnBrk="1" hangingPunct="1">
              <a:buFontTx/>
              <a:buNone/>
              <a:defRPr/>
            </a:pPr>
            <a:endParaRPr lang="en-US" sz="2400" b="0" kern="0" dirty="0">
              <a:solidFill>
                <a:srgbClr val="FF9933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sz="2000" b="0" dirty="0"/>
              <a:t>Progressive hearing loss (PHL) has a profound impact on the lives of patients of all ages.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000" b="0" kern="0" dirty="0"/>
              <a:t>This is particularly true for pediatric patients where critical developmental periods influence language, educational, and social development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000" b="0" kern="0" dirty="0"/>
              <a:t>A common question that clinicians are asked by patients and parents is whether a hearing loss (HL) will change, particularly worsen, over time.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000" b="0" kern="0" dirty="0"/>
              <a:t>Although some clinical factors (genetics, chemotherapy, infection) are associated with PHL, much remains to be understood about the role that these co-morbidities/treatments/associations play in PHL and how their interaction affects the outcome.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000" b="0" dirty="0"/>
              <a:t>Our current understanding of PHL and the ability to predict which patients will ultimately develop PHL is poor. </a:t>
            </a:r>
            <a:endParaRPr lang="en-US" sz="2000" b="0" kern="0" dirty="0"/>
          </a:p>
          <a:p>
            <a:pPr eaLnBrk="1" hangingPunct="1">
              <a:lnSpc>
                <a:spcPct val="120000"/>
              </a:lnSpc>
              <a:defRPr/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575303189"/>
      </p:ext>
    </p:extLst>
  </p:cSld>
  <p:clrMapOvr>
    <a:masterClrMapping/>
  </p:clrMapOvr>
  <p:transition advTm="22119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49288" y="546264"/>
            <a:ext cx="8220075" cy="6617731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4000" dirty="0">
              <a:solidFill>
                <a:srgbClr val="FF9933"/>
              </a:solidFill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As part of the evaluation of patients with hearing loss, the Audiology Department at CHOP answers several questions about the patient in a “flow sheet” in the Epic EHR.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One question asks the audiologist to identify patients at risk for hearing loss progression.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405 flow sheet responses were </a:t>
            </a:r>
            <a:r>
              <a:rPr lang="en-US" sz="2400" dirty="0" err="1"/>
              <a:t>retreived</a:t>
            </a:r>
            <a:r>
              <a:rPr lang="en-US" sz="2400" dirty="0"/>
              <a:t> from the EHR, and evaluated their accuracy.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76 patients meeting our rigorous inclusion criteria.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Of this group, 16 patients actually progressed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>
                <a:solidFill>
                  <a:srgbClr val="FFFF00"/>
                </a:solidFill>
              </a:rPr>
              <a:t>Accuracy rate of 21%.</a:t>
            </a:r>
          </a:p>
        </p:txBody>
      </p:sp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sz="3600" b="1" dirty="0"/>
              <a:t>PHL Prognoses: The Numbers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6550478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-194757"/>
            <a:ext cx="8229600" cy="1143000"/>
          </a:xfrm>
        </p:spPr>
        <p:txBody>
          <a:bodyPr/>
          <a:lstStyle/>
          <a:p>
            <a:r>
              <a:rPr lang="en-US" sz="3200" dirty="0"/>
              <a:t>Overview of Approaches: Progressive Hearing Loss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7321DB-C40F-0849-9EA4-E89D525A5F6F}"/>
              </a:ext>
            </a:extLst>
          </p:cNvPr>
          <p:cNvSpPr txBox="1">
            <a:spLocks/>
          </p:cNvSpPr>
          <p:nvPr/>
        </p:nvSpPr>
        <p:spPr bwMode="auto">
          <a:xfrm>
            <a:off x="524295" y="3781450"/>
            <a:ext cx="7740932" cy="132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Machine Learning/ Natural Language Processing (NLP) </a:t>
            </a:r>
            <a:endParaRPr lang="en-US" sz="1600" b="1" kern="0" dirty="0"/>
          </a:p>
          <a:p>
            <a:r>
              <a:rPr lang="en-US" sz="1600" b="0" kern="0" dirty="0">
                <a:solidFill>
                  <a:srgbClr val="FFFF00"/>
                </a:solidFill>
              </a:rPr>
              <a:t>NLP used to generate ”features"</a:t>
            </a:r>
          </a:p>
          <a:p>
            <a:r>
              <a:rPr lang="en-US" sz="1600" b="0" kern="0" dirty="0">
                <a:solidFill>
                  <a:srgbClr val="FFFF00"/>
                </a:solidFill>
              </a:rPr>
              <a:t>Machine Learning can then act on these features</a:t>
            </a:r>
          </a:p>
          <a:p>
            <a:r>
              <a:rPr lang="en-US" sz="1600" b="0" kern="0" dirty="0">
                <a:solidFill>
                  <a:srgbClr val="FFFF00"/>
                </a:solidFill>
              </a:rPr>
              <a:t>Example: Finding radiology reports with ”abnormal’ inner ear morphology </a:t>
            </a:r>
          </a:p>
          <a:p>
            <a:pPr marL="0" indent="0">
              <a:buNone/>
            </a:pPr>
            <a:endParaRPr lang="en-US" sz="1600" b="0" kern="0" dirty="0">
              <a:solidFill>
                <a:srgbClr val="FFFF00"/>
              </a:solidFill>
            </a:endParaRPr>
          </a:p>
          <a:p>
            <a:endParaRPr lang="en-US" sz="1600" b="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F1980E-AB35-3F47-81EB-97B165289C5B}"/>
              </a:ext>
            </a:extLst>
          </p:cNvPr>
          <p:cNvSpPr txBox="1">
            <a:spLocks/>
          </p:cNvSpPr>
          <p:nvPr/>
        </p:nvSpPr>
        <p:spPr bwMode="auto">
          <a:xfrm>
            <a:off x="524295" y="5100743"/>
            <a:ext cx="4075315" cy="132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kern="0" dirty="0"/>
              <a:t>Artificial Intelligence (AI)</a:t>
            </a:r>
            <a:endParaRPr lang="en-US" sz="1600" b="1" kern="0" dirty="0"/>
          </a:p>
          <a:p>
            <a:r>
              <a:rPr lang="en-US" sz="1600" b="0" kern="0" dirty="0">
                <a:solidFill>
                  <a:srgbClr val="FFFF00"/>
                </a:solidFill>
              </a:rPr>
              <a:t>Clinical Decision Support (CDS)</a:t>
            </a:r>
          </a:p>
          <a:p>
            <a:r>
              <a:rPr lang="en-US" sz="1600" b="0" kern="0" dirty="0">
                <a:solidFill>
                  <a:srgbClr val="FFFF00"/>
                </a:solidFill>
              </a:rPr>
              <a:t>Ultimate goal to facilitate clinical care of PHL patients </a:t>
            </a:r>
          </a:p>
          <a:p>
            <a:endParaRPr lang="en-US" sz="1600" b="0" kern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72367D-A83C-D64E-9730-C2499180624F}"/>
              </a:ext>
            </a:extLst>
          </p:cNvPr>
          <p:cNvSpPr txBox="1">
            <a:spLocks/>
          </p:cNvSpPr>
          <p:nvPr/>
        </p:nvSpPr>
        <p:spPr bwMode="auto">
          <a:xfrm>
            <a:off x="498308" y="1981364"/>
            <a:ext cx="5001591" cy="132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Text Mining</a:t>
            </a:r>
            <a:endParaRPr lang="en-US" sz="1600" b="1" kern="0" dirty="0"/>
          </a:p>
          <a:p>
            <a:r>
              <a:rPr lang="en-US" sz="1600" b="0" kern="0" dirty="0">
                <a:solidFill>
                  <a:srgbClr val="FFFF00"/>
                </a:solidFill>
              </a:rPr>
              <a:t>EVA is not encompassed in a diagnosis code</a:t>
            </a:r>
          </a:p>
          <a:p>
            <a:r>
              <a:rPr lang="en-US" sz="1600" b="0" kern="0" dirty="0">
                <a:solidFill>
                  <a:srgbClr val="FFFF00"/>
                </a:solidFill>
              </a:rPr>
              <a:t>Text mining  of radiology reports provides a means to find an EVA patient cohort</a:t>
            </a:r>
          </a:p>
          <a:p>
            <a:r>
              <a:rPr lang="en-US" sz="1600" b="0" kern="0" dirty="0">
                <a:solidFill>
                  <a:srgbClr val="FFFF00"/>
                </a:solidFill>
              </a:rPr>
              <a:t>Example: Regular expression query to find EVA patients</a:t>
            </a:r>
          </a:p>
          <a:p>
            <a:pPr marL="0" indent="0">
              <a:buNone/>
            </a:pPr>
            <a:endParaRPr lang="en-US" sz="1600" b="0" kern="0" dirty="0">
              <a:solidFill>
                <a:srgbClr val="FFFF00"/>
              </a:solidFill>
            </a:endParaRPr>
          </a:p>
          <a:p>
            <a:endParaRPr lang="en-US" sz="1600" b="0" kern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D0BD45-2F18-104B-A825-3C3FC8B54786}"/>
              </a:ext>
            </a:extLst>
          </p:cNvPr>
          <p:cNvSpPr txBox="1">
            <a:spLocks/>
          </p:cNvSpPr>
          <p:nvPr/>
        </p:nvSpPr>
        <p:spPr bwMode="auto">
          <a:xfrm>
            <a:off x="484810" y="764157"/>
            <a:ext cx="4859086" cy="132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dirty="0"/>
              <a:t>Traditional Statistical Approaches</a:t>
            </a:r>
            <a:endParaRPr lang="en-US" sz="1600" b="1" kern="0" dirty="0"/>
          </a:p>
          <a:p>
            <a:r>
              <a:rPr lang="en-US" sz="1600" b="0" dirty="0">
                <a:solidFill>
                  <a:srgbClr val="FFFF00"/>
                </a:solidFill>
              </a:rPr>
              <a:t>Linear Regression Demonstrates an association with cholesteatoma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Jordan </a:t>
            </a:r>
            <a:r>
              <a:rPr lang="en-US" sz="1600" b="0" dirty="0" err="1">
                <a:solidFill>
                  <a:srgbClr val="FFFF00"/>
                </a:solidFill>
              </a:rPr>
              <a:t>Racca</a:t>
            </a:r>
            <a:r>
              <a:rPr lang="en-US" sz="1600" b="0" dirty="0">
                <a:solidFill>
                  <a:srgbClr val="FFFF00"/>
                </a:solidFill>
              </a:rPr>
              <a:t> with present the data later</a:t>
            </a:r>
          </a:p>
          <a:p>
            <a:endParaRPr lang="en-US" sz="1600" b="0" kern="0" dirty="0"/>
          </a:p>
        </p:txBody>
      </p:sp>
    </p:spTree>
    <p:extLst>
      <p:ext uri="{BB962C8B-B14F-4D97-AF65-F5344CB8AC3E}">
        <p14:creationId xmlns:p14="http://schemas.microsoft.com/office/powerpoint/2010/main" val="38009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1881" y="328613"/>
            <a:ext cx="8823366" cy="700087"/>
          </a:xfrm>
        </p:spPr>
        <p:txBody>
          <a:bodyPr/>
          <a:lstStyle/>
          <a:p>
            <a:r>
              <a:rPr lang="en-US" sz="3200" dirty="0"/>
              <a:t>Text Mining for the Term ‘vestibular aqueduct’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CE734-8A3F-4D46-9F3D-9B62E42BB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39" y="1151905"/>
            <a:ext cx="7352897" cy="52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67309"/>
      </p:ext>
    </p:extLst>
  </p:cSld>
  <p:clrMapOvr>
    <a:masterClrMapping/>
  </p:clrMapOvr>
  <p:transition advTm="22119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49288" y="546264"/>
            <a:ext cx="8220075" cy="6617731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2400" dirty="0">
              <a:solidFill>
                <a:srgbClr val="FF99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18,919 radiology impressions in </a:t>
            </a:r>
            <a:r>
              <a:rPr lang="en-US" sz="2400" dirty="0" err="1"/>
              <a:t>AudGenDB</a:t>
            </a:r>
            <a:endParaRPr lang="en-US" sz="2400" dirty="0"/>
          </a:p>
          <a:p>
            <a:pPr eaLnBrk="1" hangingPunct="1">
              <a:lnSpc>
                <a:spcPct val="120000"/>
              </a:lnSpc>
              <a:defRPr/>
            </a:pPr>
            <a:r>
              <a:rPr lang="en-US" sz="2400" dirty="0"/>
              <a:t>2726 observations can be found with the term, ’vestibular aqueduct`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256 impressions have the term more than twice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Hand-curated 30 of these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21 describe EVA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2 definitely not enlarged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5 used radiology CYA words (ambiguous)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1 duplicate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i="1" dirty="0"/>
              <a:t>thin</a:t>
            </a:r>
            <a:r>
              <a:rPr lang="en-US" sz="2400" dirty="0"/>
              <a:t> vestibular aqueduct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list of specific terms assembled </a:t>
            </a:r>
          </a:p>
          <a:p>
            <a:pPr marL="171450" indent="-171450" eaLnBrk="1" hangingPunct="1">
              <a:lnSpc>
                <a:spcPct val="120000"/>
              </a:lnSpc>
              <a:buFontTx/>
              <a:buNone/>
              <a:defRPr/>
            </a:pPr>
            <a:endParaRPr lang="en-US" sz="2400" dirty="0"/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91830" y="328613"/>
            <a:ext cx="8577533" cy="700087"/>
          </a:xfrm>
        </p:spPr>
        <p:txBody>
          <a:bodyPr/>
          <a:lstStyle/>
          <a:p>
            <a:pPr eaLnBrk="1" hangingPunct="1"/>
            <a:r>
              <a:rPr lang="en-US" sz="3200" dirty="0"/>
              <a:t>Text Mining for the Term ‘vestibular aqueduct’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09181417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1881" y="328613"/>
            <a:ext cx="8823366" cy="700087"/>
          </a:xfrm>
        </p:spPr>
        <p:txBody>
          <a:bodyPr/>
          <a:lstStyle/>
          <a:p>
            <a:r>
              <a:rPr lang="en-US" sz="3400" dirty="0"/>
              <a:t>Text Mining: Regular Expressions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31521-D05F-FD49-9D16-6BCEBF1ABF2A}"/>
              </a:ext>
            </a:extLst>
          </p:cNvPr>
          <p:cNvSpPr txBox="1"/>
          <p:nvPr/>
        </p:nvSpPr>
        <p:spPr>
          <a:xfrm>
            <a:off x="451262" y="1148322"/>
            <a:ext cx="86927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Dispositive Expression (5):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(vestibular(\\n| )aqueducts?.+(</a:t>
            </a:r>
            <a:r>
              <a:rPr lang="en-US" sz="2600" b="0" dirty="0" err="1">
                <a:solidFill>
                  <a:srgbClr val="FFFF00"/>
                </a:solidFill>
              </a:rPr>
              <a:t>is|are|with</a:t>
            </a:r>
            <a:r>
              <a:rPr lang="en-US" sz="2600" b="0" dirty="0">
                <a:solidFill>
                  <a:srgbClr val="FFFF00"/>
                </a:solidFill>
              </a:rPr>
              <a:t>)(\\n| ) ?(</a:t>
            </a:r>
            <a:r>
              <a:rPr lang="en-US" sz="2600" b="0" dirty="0" err="1">
                <a:solidFill>
                  <a:srgbClr val="FFFF00"/>
                </a:solidFill>
              </a:rPr>
              <a:t>mildly|markedly</a:t>
            </a:r>
            <a:r>
              <a:rPr lang="en-US" sz="2600" b="0" dirty="0">
                <a:solidFill>
                  <a:srgbClr val="FFFF00"/>
                </a:solidFill>
              </a:rPr>
              <a:t>)?(\\n|</a:t>
            </a:r>
            <a:r>
              <a:rPr lang="en-US" sz="2600" dirty="0"/>
              <a:t> </a:t>
            </a:r>
            <a:r>
              <a:rPr lang="en-US" sz="2600" b="0" dirty="0">
                <a:solidFill>
                  <a:srgbClr val="FFFF00"/>
                </a:solidFill>
              </a:rPr>
              <a:t>)(</a:t>
            </a:r>
            <a:r>
              <a:rPr lang="en-US" sz="2600" b="0" dirty="0" err="1">
                <a:solidFill>
                  <a:srgbClr val="FFFF00"/>
                </a:solidFill>
              </a:rPr>
              <a:t>enlarged|dilated|widened</a:t>
            </a:r>
            <a:r>
              <a:rPr lang="en-US" sz="2600" b="0" dirty="0">
                <a:solidFill>
                  <a:srgbClr val="FFFF00"/>
                </a:solidFill>
              </a:rPr>
              <a:t>))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4118B-58D6-D045-9513-957142104E44}"/>
              </a:ext>
            </a:extLst>
          </p:cNvPr>
          <p:cNvSpPr txBox="1"/>
          <p:nvPr/>
        </p:nvSpPr>
        <p:spPr>
          <a:xfrm>
            <a:off x="451254" y="2606163"/>
            <a:ext cx="85739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Exclusionary Expression – Negative (13):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no( |\n)evidence of </a:t>
            </a:r>
            <a:r>
              <a:rPr lang="en-US" sz="2600" b="0" dirty="0" err="1">
                <a:solidFill>
                  <a:srgbClr val="FFFF00"/>
                </a:solidFill>
              </a:rPr>
              <a:t>enlarg</a:t>
            </a:r>
            <a:r>
              <a:rPr lang="en-US" sz="2600" b="0" dirty="0">
                <a:solidFill>
                  <a:srgbClr val="FFFF00"/>
                </a:solidFill>
              </a:rPr>
              <a:t>(</a:t>
            </a:r>
            <a:r>
              <a:rPr lang="en-US" sz="2600" b="0" dirty="0" err="1">
                <a:solidFill>
                  <a:srgbClr val="FFFF00"/>
                </a:solidFill>
              </a:rPr>
              <a:t>ed|ement</a:t>
            </a:r>
            <a:r>
              <a:rPr lang="en-US" sz="2600" b="0" dirty="0">
                <a:solidFill>
                  <a:srgbClr val="FFFF00"/>
                </a:solidFill>
              </a:rPr>
              <a:t> of the) vestibular aqueducts?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ADE3E-D12F-E944-8B71-30AB82589CD5}"/>
              </a:ext>
            </a:extLst>
          </p:cNvPr>
          <p:cNvSpPr txBox="1"/>
          <p:nvPr/>
        </p:nvSpPr>
        <p:spPr>
          <a:xfrm>
            <a:off x="451254" y="4017838"/>
            <a:ext cx="86927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Exclusionary Expression – Ambiguous (4):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may represent\</a:t>
            </a:r>
            <a:r>
              <a:rPr lang="en-US" sz="2600" b="0" dirty="0" err="1">
                <a:solidFill>
                  <a:srgbClr val="FFFF00"/>
                </a:solidFill>
              </a:rPr>
              <a:t>nenlarged</a:t>
            </a:r>
            <a:r>
              <a:rPr lang="en-US" sz="2600" b="0" dirty="0">
                <a:solidFill>
                  <a:srgbClr val="FFFF00"/>
                </a:solidFill>
              </a:rPr>
              <a:t> vestibular aqueducts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3378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1881" y="328613"/>
            <a:ext cx="8823366" cy="700087"/>
          </a:xfrm>
        </p:spPr>
        <p:txBody>
          <a:bodyPr/>
          <a:lstStyle/>
          <a:p>
            <a:r>
              <a:rPr lang="en-US" sz="3400" dirty="0" err="1"/>
              <a:t>Textmining</a:t>
            </a:r>
            <a:r>
              <a:rPr lang="en-US" sz="3400" dirty="0"/>
              <a:t>: Regular Expressions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31521-D05F-FD49-9D16-6BCEBF1ABF2A}"/>
              </a:ext>
            </a:extLst>
          </p:cNvPr>
          <p:cNvSpPr txBox="1"/>
          <p:nvPr/>
        </p:nvSpPr>
        <p:spPr>
          <a:xfrm>
            <a:off x="451262" y="1148322"/>
            <a:ext cx="86927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Dispositive Expression (5):</a:t>
            </a:r>
          </a:p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Example: (vestibular(\\n| )aqueducts?.+(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is|are|with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)(\\n| ) ?(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mildly|markedly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)?(\\n|</a:t>
            </a:r>
            <a:r>
              <a:rPr lang="en-US" sz="2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)(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enlarged|dilated|widened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))</a:t>
            </a:r>
            <a:endParaRPr lang="en-US" sz="2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4118B-58D6-D045-9513-957142104E44}"/>
              </a:ext>
            </a:extLst>
          </p:cNvPr>
          <p:cNvSpPr txBox="1"/>
          <p:nvPr/>
        </p:nvSpPr>
        <p:spPr>
          <a:xfrm>
            <a:off x="451254" y="2606163"/>
            <a:ext cx="85739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Exclusionary Expression – Negative (13):</a:t>
            </a:r>
          </a:p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Example: no( |\n)evidence of 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enlarg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ed|ement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of the) vestibular aqueducts?</a:t>
            </a:r>
            <a:endParaRPr lang="en-US" sz="2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ADE3E-D12F-E944-8B71-30AB82589CD5}"/>
              </a:ext>
            </a:extLst>
          </p:cNvPr>
          <p:cNvSpPr txBox="1"/>
          <p:nvPr/>
        </p:nvSpPr>
        <p:spPr>
          <a:xfrm>
            <a:off x="451254" y="4017838"/>
            <a:ext cx="86927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Exclusionary Expression – Ambiguous (4):</a:t>
            </a:r>
          </a:p>
          <a:p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Example: may represent\</a:t>
            </a:r>
            <a:r>
              <a:rPr lang="en-US" sz="2600" b="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nenlarged</a:t>
            </a:r>
            <a:r>
              <a:rPr lang="en-US" sz="2600" b="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vestibular aqueducts</a:t>
            </a:r>
            <a:endParaRPr lang="en-US" sz="2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B6E2A-DEA5-3F44-8CCF-E5701FD4ED10}"/>
              </a:ext>
            </a:extLst>
          </p:cNvPr>
          <p:cNvSpPr txBox="1"/>
          <p:nvPr/>
        </p:nvSpPr>
        <p:spPr>
          <a:xfrm>
            <a:off x="451253" y="5029403"/>
            <a:ext cx="857398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</a:rPr>
              <a:t>Results:</a:t>
            </a:r>
            <a:r>
              <a:rPr lang="en-US" sz="2600" b="0" dirty="0">
                <a:solidFill>
                  <a:schemeClr val="bg1"/>
                </a:solidFill>
              </a:rPr>
              <a:t> </a:t>
            </a:r>
            <a:r>
              <a:rPr lang="en-US" sz="2600" b="0" dirty="0">
                <a:solidFill>
                  <a:srgbClr val="F2D9B3"/>
                </a:solidFill>
              </a:rPr>
              <a:t>207 impressions from 191 patients are found using the regex algorithms</a:t>
            </a:r>
            <a:endParaRPr lang="en-US" sz="2600" dirty="0">
              <a:solidFill>
                <a:srgbClr val="F2D9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63271"/>
      </p:ext>
    </p:extLst>
  </p:cSld>
  <p:clrMapOvr>
    <a:masterClrMapping/>
  </p:clrMapOvr>
  <p:transition advTm="22119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b="1" dirty="0"/>
              <a:t>Talk Outline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BigDataAndAudiology_AudiologyToday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62830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5667" y="6392333"/>
            <a:ext cx="3403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Audiology Today, 28:42-49 (2016)</a:t>
            </a:r>
          </a:p>
        </p:txBody>
      </p:sp>
    </p:spTree>
    <p:extLst>
      <p:ext uri="{BB962C8B-B14F-4D97-AF65-F5344CB8AC3E}">
        <p14:creationId xmlns:p14="http://schemas.microsoft.com/office/powerpoint/2010/main" val="1700457217"/>
      </p:ext>
    </p:extLst>
  </p:cSld>
  <p:clrMapOvr>
    <a:masterClrMapping/>
  </p:clrMapOvr>
  <p:transition spd="slow" advTm="22119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-194757"/>
            <a:ext cx="8229600" cy="1143000"/>
          </a:xfrm>
        </p:spPr>
        <p:txBody>
          <a:bodyPr/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08" y="767276"/>
            <a:ext cx="3795491" cy="503484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CHOP</a:t>
            </a:r>
          </a:p>
          <a:p>
            <a:r>
              <a:rPr lang="en-US" sz="1600" dirty="0">
                <a:solidFill>
                  <a:srgbClr val="FFFF00"/>
                </a:solidFill>
              </a:rPr>
              <a:t>John </a:t>
            </a:r>
            <a:r>
              <a:rPr lang="en-US" sz="1600" dirty="0" err="1">
                <a:solidFill>
                  <a:srgbClr val="FFFF00"/>
                </a:solidFill>
              </a:rPr>
              <a:t>Germiller</a:t>
            </a:r>
            <a:r>
              <a:rPr lang="en-US" sz="1600" dirty="0"/>
              <a:t>, MD PhD (</a:t>
            </a:r>
            <a:r>
              <a:rPr lang="en-US" sz="1600" dirty="0" err="1"/>
              <a:t>Oto</a:t>
            </a:r>
            <a:r>
              <a:rPr lang="en-US" sz="1600" dirty="0"/>
              <a:t>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Joy Peterson</a:t>
            </a:r>
            <a:r>
              <a:rPr lang="en-US" sz="1600" dirty="0"/>
              <a:t>, </a:t>
            </a:r>
            <a:r>
              <a:rPr lang="en-US" sz="1600" dirty="0" err="1"/>
              <a:t>AuD</a:t>
            </a:r>
            <a:r>
              <a:rPr lang="en-US" sz="1600" dirty="0"/>
              <a:t> (Audiology)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Ian </a:t>
            </a:r>
            <a:r>
              <a:rPr lang="en-US" sz="1600" dirty="0" err="1">
                <a:solidFill>
                  <a:srgbClr val="FFFF00"/>
                </a:solidFill>
              </a:rPr>
              <a:t>Krantz</a:t>
            </a:r>
            <a:r>
              <a:rPr lang="en-US" sz="1600" dirty="0"/>
              <a:t>, MD (Genetics)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Biomedical Informatics</a:t>
            </a:r>
          </a:p>
          <a:p>
            <a:r>
              <a:rPr lang="en-US" sz="1600" dirty="0">
                <a:solidFill>
                  <a:srgbClr val="FFFF00"/>
                </a:solidFill>
              </a:rPr>
              <a:t>Jeff Pennington </a:t>
            </a:r>
            <a:r>
              <a:rPr lang="en-US" sz="1600" dirty="0"/>
              <a:t>(Lead)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Byron Ruth </a:t>
            </a:r>
            <a:r>
              <a:rPr lang="en-US" sz="1600" dirty="0"/>
              <a:t>(Web Architect)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Jeff Miller </a:t>
            </a:r>
            <a:r>
              <a:rPr lang="en-US" sz="1600" dirty="0"/>
              <a:t>(Imaging)</a:t>
            </a:r>
          </a:p>
          <a:p>
            <a:r>
              <a:rPr lang="en-US" sz="1600" dirty="0">
                <a:solidFill>
                  <a:srgbClr val="FFFF00"/>
                </a:solidFill>
              </a:rPr>
              <a:t>Aaron </a:t>
            </a:r>
            <a:r>
              <a:rPr lang="en-US" sz="1600" dirty="0" err="1">
                <a:solidFill>
                  <a:srgbClr val="FFFF00"/>
                </a:solidFill>
              </a:rPr>
              <a:t>Masino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(Machine Learning)</a:t>
            </a:r>
          </a:p>
          <a:p>
            <a:endParaRPr lang="en-US" sz="1600" dirty="0"/>
          </a:p>
          <a:p>
            <a:pPr marL="0" indent="0">
              <a:buFontTx/>
              <a:buNone/>
            </a:pPr>
            <a:r>
              <a:rPr lang="en-US" sz="1600" b="1" dirty="0"/>
              <a:t>Data Science &amp; Biostatistics</a:t>
            </a:r>
          </a:p>
          <a:p>
            <a:r>
              <a:rPr lang="en-US" sz="1600" dirty="0" err="1">
                <a:solidFill>
                  <a:srgbClr val="FFFF00"/>
                </a:solidFill>
              </a:rPr>
              <a:t>Lezhou</a:t>
            </a:r>
            <a:r>
              <a:rPr lang="en-US" sz="1600" dirty="0">
                <a:solidFill>
                  <a:srgbClr val="FFFF00"/>
                </a:solidFill>
              </a:rPr>
              <a:t> “Joe” Wu, MPH </a:t>
            </a:r>
          </a:p>
          <a:p>
            <a:r>
              <a:rPr lang="en-US" sz="1600" dirty="0"/>
              <a:t>Ying Cui, MPH</a:t>
            </a:r>
          </a:p>
          <a:p>
            <a:r>
              <a:rPr lang="en-US" sz="1600" dirty="0" err="1"/>
              <a:t>Baichen</a:t>
            </a:r>
            <a:r>
              <a:rPr lang="en-US" sz="1600" dirty="0"/>
              <a:t> Xu, MPH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600" b="1" dirty="0"/>
              <a:t>Clinical Research Coordinators</a:t>
            </a:r>
          </a:p>
          <a:p>
            <a:r>
              <a:rPr lang="en-US" sz="1600" dirty="0"/>
              <a:t>Emma </a:t>
            </a:r>
            <a:r>
              <a:rPr lang="en-US" sz="1600" dirty="0" err="1"/>
              <a:t>Kofmehl</a:t>
            </a:r>
            <a:endParaRPr lang="en-US" sz="1600" dirty="0"/>
          </a:p>
          <a:p>
            <a:r>
              <a:rPr lang="en-US" sz="1600" dirty="0"/>
              <a:t>Hannah </a:t>
            </a:r>
            <a:r>
              <a:rPr lang="en-US" sz="1600" dirty="0" err="1"/>
              <a:t>Facey</a:t>
            </a:r>
            <a:endParaRPr lang="en-US" sz="1600" dirty="0"/>
          </a:p>
          <a:p>
            <a:r>
              <a:rPr lang="en-US" sz="1600" dirty="0"/>
              <a:t>Danielle </a:t>
            </a:r>
            <a:r>
              <a:rPr lang="en-US" sz="1600" dirty="0" err="1"/>
              <a:t>Leisner</a:t>
            </a:r>
            <a:r>
              <a:rPr lang="en-US" sz="1600" dirty="0"/>
              <a:t>, </a:t>
            </a:r>
            <a:r>
              <a:rPr lang="en-US" sz="1600" dirty="0" err="1"/>
              <a:t>AuD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34217" y="761634"/>
            <a:ext cx="3795491" cy="50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dirty="0"/>
              <a:t>Vanderbilt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Linda Hood</a:t>
            </a:r>
            <a:r>
              <a:rPr lang="en-US" sz="1600" b="0" dirty="0"/>
              <a:t>, PhD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(Sub-PI, Audiology)</a:t>
            </a:r>
          </a:p>
          <a:p>
            <a:r>
              <a:rPr lang="en-US" sz="1600" b="0" dirty="0"/>
              <a:t>Jana </a:t>
            </a:r>
            <a:r>
              <a:rPr lang="en-US" sz="1600" b="0" dirty="0" err="1"/>
              <a:t>Shirey</a:t>
            </a:r>
            <a:r>
              <a:rPr lang="en-US" sz="1600" b="0" dirty="0"/>
              <a:t>-Rice (IT)</a:t>
            </a:r>
          </a:p>
          <a:p>
            <a:r>
              <a:rPr lang="en-US" sz="1600" b="0" dirty="0"/>
              <a:t>John Lee (Audiology)</a:t>
            </a:r>
          </a:p>
          <a:p>
            <a:endParaRPr lang="en-US" sz="1600" dirty="0"/>
          </a:p>
          <a:p>
            <a:pPr marL="0" indent="0">
              <a:buFontTx/>
              <a:buNone/>
            </a:pPr>
            <a:r>
              <a:rPr lang="en-US" sz="1600" dirty="0"/>
              <a:t>Boston Children’s Hospital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Margaret </a:t>
            </a:r>
            <a:r>
              <a:rPr lang="en-US" sz="1600" b="0" dirty="0" err="1">
                <a:solidFill>
                  <a:srgbClr val="FFFF00"/>
                </a:solidFill>
              </a:rPr>
              <a:t>Kenna</a:t>
            </a:r>
            <a:r>
              <a:rPr lang="en-US" sz="1600" b="0" dirty="0"/>
              <a:t>, MD (Sub-PI, </a:t>
            </a:r>
            <a:r>
              <a:rPr lang="en-US" sz="1600" b="0" dirty="0" err="1"/>
              <a:t>Oto</a:t>
            </a:r>
            <a:r>
              <a:rPr lang="en-US" sz="1600" b="0" dirty="0"/>
              <a:t>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Tamar Gomes</a:t>
            </a:r>
            <a:r>
              <a:rPr lang="en-US" sz="1600" b="0" dirty="0">
                <a:solidFill>
                  <a:srgbClr val="FFFFFF"/>
                </a:solidFill>
              </a:rPr>
              <a:t>, </a:t>
            </a:r>
            <a:r>
              <a:rPr lang="en-US" sz="1600" b="0" dirty="0" err="1">
                <a:solidFill>
                  <a:srgbClr val="FFFFFF"/>
                </a:solidFill>
              </a:rPr>
              <a:t>AuD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Derek Stiles</a:t>
            </a:r>
            <a:r>
              <a:rPr lang="en-US" sz="1600" b="0" dirty="0">
                <a:solidFill>
                  <a:srgbClr val="FFFFFF"/>
                </a:solidFill>
              </a:rPr>
              <a:t>, PhD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/>
              <a:t>Julie Edwards (CRC)</a:t>
            </a:r>
          </a:p>
          <a:p>
            <a:r>
              <a:rPr lang="en-US" sz="1600" b="0" dirty="0"/>
              <a:t>Juliana </a:t>
            </a:r>
            <a:r>
              <a:rPr lang="en-US" sz="1600" b="0" dirty="0" err="1"/>
              <a:t>Manganella</a:t>
            </a:r>
            <a:r>
              <a:rPr lang="en-US" sz="1600" b="0" dirty="0"/>
              <a:t> (CRC)</a:t>
            </a:r>
          </a:p>
          <a:p>
            <a:endParaRPr lang="en-US" sz="1800" b="0" dirty="0"/>
          </a:p>
          <a:p>
            <a:pPr marL="0" indent="0">
              <a:buNone/>
            </a:pPr>
            <a:r>
              <a:rPr lang="en-US" sz="1800" dirty="0"/>
              <a:t>External Advisory Board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J. Richard Landis</a:t>
            </a:r>
            <a:r>
              <a:rPr lang="en-US" sz="1600" b="0" dirty="0"/>
              <a:t>, PhD, (</a:t>
            </a:r>
            <a:r>
              <a:rPr lang="en-US" sz="1600" b="0" dirty="0" err="1"/>
              <a:t>Biostats</a:t>
            </a:r>
            <a:r>
              <a:rPr lang="en-US" sz="1600" b="0" dirty="0"/>
              <a:t>)</a:t>
            </a:r>
          </a:p>
          <a:p>
            <a:r>
              <a:rPr lang="en-US" sz="1600" b="0" dirty="0"/>
              <a:t> </a:t>
            </a:r>
            <a:r>
              <a:rPr lang="en-US" sz="1600" b="0" dirty="0">
                <a:solidFill>
                  <a:srgbClr val="FFFF00"/>
                </a:solidFill>
              </a:rPr>
              <a:t>Albert H. Park</a:t>
            </a:r>
            <a:r>
              <a:rPr lang="en-US" sz="1600" b="0" dirty="0"/>
              <a:t>, MD (</a:t>
            </a:r>
            <a:r>
              <a:rPr lang="en-US" sz="1600" b="0" dirty="0" err="1"/>
              <a:t>Oto</a:t>
            </a:r>
            <a:r>
              <a:rPr lang="en-US" sz="1600" b="0" dirty="0"/>
              <a:t>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Beth A. </a:t>
            </a:r>
            <a:r>
              <a:rPr lang="en-US" sz="1600" b="0" dirty="0" err="1">
                <a:solidFill>
                  <a:srgbClr val="FFFF00"/>
                </a:solidFill>
              </a:rPr>
              <a:t>Prieve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Christine </a:t>
            </a:r>
            <a:r>
              <a:rPr lang="en-US" sz="1600" b="0" dirty="0" err="1">
                <a:solidFill>
                  <a:srgbClr val="FFFF00"/>
                </a:solidFill>
              </a:rPr>
              <a:t>Yoshinaga-Itano</a:t>
            </a:r>
            <a:r>
              <a:rPr lang="en-US" sz="1600" b="0" dirty="0"/>
              <a:t>, PhD (Audiology)</a:t>
            </a:r>
          </a:p>
        </p:txBody>
      </p:sp>
    </p:spTree>
    <p:extLst>
      <p:ext uri="{BB962C8B-B14F-4D97-AF65-F5344CB8AC3E}">
        <p14:creationId xmlns:p14="http://schemas.microsoft.com/office/powerpoint/2010/main" val="56268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79425" y="0"/>
            <a:ext cx="7772400" cy="828675"/>
          </a:xfrm>
        </p:spPr>
        <p:txBody>
          <a:bodyPr/>
          <a:lstStyle/>
          <a:p>
            <a:pPr eaLnBrk="1" hangingPunct="1"/>
            <a:r>
              <a:rPr lang="en-US" sz="4000" b="1" dirty="0" err="1"/>
              <a:t>AudGenDB</a:t>
            </a:r>
            <a:r>
              <a:rPr lang="en-US" sz="4000" b="1" dirty="0"/>
              <a:t> Overview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04813" y="603250"/>
            <a:ext cx="8220075" cy="6035675"/>
          </a:xfrm>
        </p:spPr>
        <p:txBody>
          <a:bodyPr/>
          <a:lstStyle/>
          <a:p>
            <a:pPr marL="400050" indent="-400050" eaLnBrk="1" hangingPunct="1">
              <a:buFontTx/>
              <a:buNone/>
              <a:defRPr/>
            </a:pPr>
            <a:endParaRPr lang="en-US" sz="1600" dirty="0">
              <a:solidFill>
                <a:srgbClr val="FF9933"/>
              </a:solidFill>
            </a:endParaRPr>
          </a:p>
          <a:p>
            <a:pPr eaLnBrk="1" hangingPunct="1">
              <a:defRPr/>
            </a:pPr>
            <a:r>
              <a:rPr lang="en-US" sz="2400" dirty="0"/>
              <a:t>Pediatric hearing research integrates complex data from varying specialties, on large numbers of patients.  </a:t>
            </a:r>
            <a:endParaRPr lang="en-US" sz="2800" dirty="0"/>
          </a:p>
          <a:p>
            <a:pPr eaLnBrk="1" hangingPunct="1">
              <a:defRPr/>
            </a:pPr>
            <a:r>
              <a:rPr lang="en-US" sz="2400" dirty="0"/>
              <a:t>Examples of such data:</a:t>
            </a:r>
            <a:endParaRPr lang="en-US" sz="2800" dirty="0"/>
          </a:p>
          <a:p>
            <a:pPr lvl="1" eaLnBrk="1" hangingPunct="1">
              <a:defRPr/>
            </a:pPr>
            <a:r>
              <a:rPr lang="en-US" sz="2000" dirty="0"/>
              <a:t>Audiogram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Evoked responses (e.g. ABR) 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Speech and language performance 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Medical and surgical history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Temporal bone imaging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Ancillary laboratory studies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Clinical genetics, dysmorphology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Genotype for known HL genes 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000" dirty="0"/>
              <a:t>Genomic data.  </a:t>
            </a: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Large-scale hearing research projects would benefit from an </a:t>
            </a:r>
            <a:r>
              <a:rPr lang="en-US" sz="2400" dirty="0">
                <a:solidFill>
                  <a:srgbClr val="FFC000"/>
                </a:solidFill>
              </a:rPr>
              <a:t>integrated electronic database </a:t>
            </a:r>
            <a:r>
              <a:rPr lang="en-US" sz="2400" dirty="0"/>
              <a:t>that incorporates these varied data.   </a:t>
            </a:r>
            <a:endParaRPr lang="en-US" sz="2800" dirty="0"/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73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7525" y="6111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err="1">
                <a:ea typeface="ＭＳ Ｐゴシック" charset="-128"/>
              </a:rPr>
              <a:t>AudGenDB</a:t>
            </a:r>
            <a:r>
              <a:rPr lang="en-US" altLang="en-US" dirty="0">
                <a:ea typeface="ＭＳ Ｐゴシック" charset="-128"/>
              </a:rPr>
              <a:t> Objective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638" y="1885950"/>
            <a:ext cx="8356600" cy="4248150"/>
          </a:xfrm>
        </p:spPr>
        <p:txBody>
          <a:bodyPr/>
          <a:lstStyle/>
          <a:p>
            <a:pPr algn="l" eaLnBrk="1" hangingPunct="1"/>
            <a:r>
              <a:rPr lang="en-US" altLang="en-US" dirty="0">
                <a:ea typeface="ＭＳ Ｐゴシック" charset="-128"/>
              </a:rPr>
              <a:t>The overall objective of this project is to develop an integrated biomedical-computing infrastructure incorporating </a:t>
            </a:r>
            <a:r>
              <a:rPr lang="en-US" altLang="en-US" dirty="0" err="1">
                <a:ea typeface="ＭＳ Ｐゴシック" charset="-128"/>
              </a:rPr>
              <a:t>audiologic</a:t>
            </a:r>
            <a:r>
              <a:rPr lang="en-US" altLang="en-US" dirty="0">
                <a:ea typeface="ＭＳ Ｐゴシック" charset="-128"/>
              </a:rPr>
              <a:t>, </a:t>
            </a:r>
            <a:r>
              <a:rPr lang="en-US" altLang="en-US" dirty="0" err="1">
                <a:ea typeface="ＭＳ Ｐゴシック" charset="-128"/>
              </a:rPr>
              <a:t>otologic</a:t>
            </a:r>
            <a:r>
              <a:rPr lang="en-US" altLang="en-US" dirty="0">
                <a:ea typeface="ＭＳ Ｐゴシック" charset="-128"/>
              </a:rPr>
              <a:t> and genetic patient data that will provide clinical data for patient-oriented pediatric hearing research, </a:t>
            </a:r>
            <a:r>
              <a:rPr lang="en-US" altLang="en-US" i="1" dirty="0">
                <a:ea typeface="ＭＳ Ｐゴシック" charset="-128"/>
              </a:rPr>
              <a:t>while implementing security and governance structures to ensure patient privacy.</a:t>
            </a:r>
          </a:p>
        </p:txBody>
      </p:sp>
    </p:spTree>
    <p:extLst>
      <p:ext uri="{BB962C8B-B14F-4D97-AF65-F5344CB8AC3E}">
        <p14:creationId xmlns:p14="http://schemas.microsoft.com/office/powerpoint/2010/main" val="4843731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14255</TotalTime>
  <Words>1108</Words>
  <Application>Microsoft Macintosh PowerPoint</Application>
  <PresentationFormat>On-screen Show (4:3)</PresentationFormat>
  <Paragraphs>172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ＭＳ Ｐゴシック</vt:lpstr>
      <vt:lpstr>Arial</vt:lpstr>
      <vt:lpstr>Default Design</vt:lpstr>
      <vt:lpstr>Identifying an EVA Cohort</vt:lpstr>
      <vt:lpstr>Text Mining for the Term ‘vestibular aqueduct’</vt:lpstr>
      <vt:lpstr>Text Mining for the Term ‘vestibular aqueduct’</vt:lpstr>
      <vt:lpstr>Text Mining: Regular Expressions</vt:lpstr>
      <vt:lpstr>Textmining: Regular Expressions</vt:lpstr>
      <vt:lpstr>Talk Outline</vt:lpstr>
      <vt:lpstr>Acknowledgements</vt:lpstr>
      <vt:lpstr>AudGenDB Overview</vt:lpstr>
      <vt:lpstr>AudGenDB Objective</vt:lpstr>
      <vt:lpstr>Scope of AudGenDB</vt:lpstr>
      <vt:lpstr>Importing Data From Partners</vt:lpstr>
      <vt:lpstr>Database Summary</vt:lpstr>
      <vt:lpstr>Data Science – Machine Learning</vt:lpstr>
      <vt:lpstr>Progressive Hearing Loss: Background</vt:lpstr>
      <vt:lpstr>PHL Prognoses: The Numbers</vt:lpstr>
      <vt:lpstr>Overview of Approaches: Progressive Hearing Loss</vt:lpstr>
      <vt:lpstr>PowerPoint Presentation</vt:lpstr>
    </vt:vector>
  </TitlesOfParts>
  <Company>Children's Hospital of Phila.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 Ann Knightly</dc:creator>
  <cp:lastModifiedBy>Bryan Crenshaw</cp:lastModifiedBy>
  <cp:revision>390</cp:revision>
  <cp:lastPrinted>2007-05-02T20:50:44Z</cp:lastPrinted>
  <dcterms:created xsi:type="dcterms:W3CDTF">2007-04-04T15:25:41Z</dcterms:created>
  <dcterms:modified xsi:type="dcterms:W3CDTF">2020-03-06T19:02:19Z</dcterms:modified>
</cp:coreProperties>
</file>